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57" r:id="rId3"/>
    <p:sldId id="269" r:id="rId4"/>
    <p:sldId id="258" r:id="rId5"/>
    <p:sldId id="267" r:id="rId6"/>
    <p:sldId id="268" r:id="rId7"/>
    <p:sldId id="265" r:id="rId8"/>
    <p:sldId id="266" r:id="rId9"/>
    <p:sldId id="259" r:id="rId10"/>
    <p:sldId id="264" r:id="rId11"/>
    <p:sldId id="260" r:id="rId12"/>
    <p:sldId id="261" r:id="rId13"/>
    <p:sldId id="262"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87A66B-E77F-4809-B25D-2A54ADE20291}" type="datetimeFigureOut">
              <a:rPr lang="en-US" smtClean="0"/>
              <a:t>4/30/2012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9A3E919-E880-425B-BD06-3544D3F4CDBE}"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E2A3DF-00EE-41FC-A3A8-565FA816FE41}" type="datetimeFigureOut">
              <a:rPr lang="en-US" smtClean="0"/>
              <a:pPr/>
              <a:t>4/30/2012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CA7FB4-D86D-449F-9E74-472E3D8BC6E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CA7FB4-D86D-449F-9E74-472E3D8BC6E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CA7FB4-D86D-449F-9E74-472E3D8BC6E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CA7FB4-D86D-449F-9E74-472E3D8BC6E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Preserving</a:t>
            </a:r>
            <a:r>
              <a:rPr lang="en-US" baseline="0" dirty="0" smtClean="0"/>
              <a:t> smoking, salting, sugaring, steeping, pickling, drying, and soaking in different kinds of soy sauce. </a:t>
            </a:r>
            <a:endParaRPr lang="en-US" dirty="0"/>
          </a:p>
        </p:txBody>
      </p:sp>
      <p:sp>
        <p:nvSpPr>
          <p:cNvPr id="4" name="Slide Number Placeholder 3"/>
          <p:cNvSpPr>
            <a:spLocks noGrp="1"/>
          </p:cNvSpPr>
          <p:nvPr>
            <p:ph type="sldNum" sz="quarter" idx="10"/>
          </p:nvPr>
        </p:nvSpPr>
        <p:spPr/>
        <p:txBody>
          <a:bodyPr/>
          <a:lstStyle/>
          <a:p>
            <a:fld id="{35CA7FB4-D86D-449F-9E74-472E3D8BC6E0}"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Are there other</a:t>
            </a:r>
            <a:r>
              <a:rPr lang="en-US" baseline="0" dirty="0" smtClean="0"/>
              <a:t> reasons why overindulgence is a sin? Perhaps because of China’s poverty of food and resources. </a:t>
            </a:r>
            <a:endParaRPr lang="en-US" dirty="0"/>
          </a:p>
        </p:txBody>
      </p:sp>
      <p:sp>
        <p:nvSpPr>
          <p:cNvPr id="4" name="Slide Number Placeholder 3"/>
          <p:cNvSpPr>
            <a:spLocks noGrp="1"/>
          </p:cNvSpPr>
          <p:nvPr>
            <p:ph type="sldNum" sz="quarter" idx="10"/>
          </p:nvPr>
        </p:nvSpPr>
        <p:spPr/>
        <p:txBody>
          <a:bodyPr/>
          <a:lstStyle/>
          <a:p>
            <a:fld id="{35CA7FB4-D86D-449F-9E74-472E3D8BC6E0}"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Mutton is sheep, amaranth has</a:t>
            </a:r>
            <a:r>
              <a:rPr lang="en-US" baseline="0" dirty="0" smtClean="0"/>
              <a:t> edible leaves</a:t>
            </a:r>
            <a:endParaRPr lang="en-US" dirty="0"/>
          </a:p>
        </p:txBody>
      </p:sp>
      <p:sp>
        <p:nvSpPr>
          <p:cNvPr id="4" name="Slide Number Placeholder 3"/>
          <p:cNvSpPr>
            <a:spLocks noGrp="1"/>
          </p:cNvSpPr>
          <p:nvPr>
            <p:ph type="sldNum" sz="quarter" idx="10"/>
          </p:nvPr>
        </p:nvSpPr>
        <p:spPr/>
        <p:txBody>
          <a:bodyPr/>
          <a:lstStyle/>
          <a:p>
            <a:fld id="{35CA7FB4-D86D-449F-9E74-472E3D8BC6E0}"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CA7FB4-D86D-449F-9E74-472E3D8BC6E0}"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5CA7FB4-D86D-449F-9E74-472E3D8BC6E0}"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CA7FB4-D86D-449F-9E74-472E3D8BC6E0}"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E19C49E-9CF1-45AA-BF2C-7A21D2B76695}" type="datetimeFigureOut">
              <a:rPr lang="en-US" smtClean="0"/>
              <a:pPr/>
              <a:t>4/30/2012</a:t>
            </a:fld>
            <a:endParaRPr lang="en-US"/>
          </a:p>
        </p:txBody>
      </p:sp>
      <p:sp>
        <p:nvSpPr>
          <p:cNvPr id="16" name="Slide Number Placeholder 15"/>
          <p:cNvSpPr>
            <a:spLocks noGrp="1"/>
          </p:cNvSpPr>
          <p:nvPr>
            <p:ph type="sldNum" sz="quarter" idx="11"/>
          </p:nvPr>
        </p:nvSpPr>
        <p:spPr/>
        <p:txBody>
          <a:bodyPr/>
          <a:lstStyle/>
          <a:p>
            <a:fld id="{77C1D8B8-1BCE-4D62-80C5-05787EEB995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19C49E-9CF1-45AA-BF2C-7A21D2B76695}"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1D8B8-1BCE-4D62-80C5-05787EEB99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19C49E-9CF1-45AA-BF2C-7A21D2B76695}"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1D8B8-1BCE-4D62-80C5-05787EEB99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E19C49E-9CF1-45AA-BF2C-7A21D2B76695}" type="datetimeFigureOut">
              <a:rPr lang="en-US" smtClean="0"/>
              <a:pPr/>
              <a:t>4/30/2012</a:t>
            </a:fld>
            <a:endParaRPr lang="en-US"/>
          </a:p>
        </p:txBody>
      </p:sp>
      <p:sp>
        <p:nvSpPr>
          <p:cNvPr id="15" name="Slide Number Placeholder 14"/>
          <p:cNvSpPr>
            <a:spLocks noGrp="1"/>
          </p:cNvSpPr>
          <p:nvPr>
            <p:ph type="sldNum" sz="quarter" idx="15"/>
          </p:nvPr>
        </p:nvSpPr>
        <p:spPr/>
        <p:txBody>
          <a:bodyPr/>
          <a:lstStyle>
            <a:lvl1pPr algn="ctr">
              <a:defRPr/>
            </a:lvl1pPr>
          </a:lstStyle>
          <a:p>
            <a:fld id="{77C1D8B8-1BCE-4D62-80C5-05787EEB995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E19C49E-9CF1-45AA-BF2C-7A21D2B76695}" type="datetimeFigureOut">
              <a:rPr lang="en-US" smtClean="0"/>
              <a:pPr/>
              <a:t>4/30/2012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C1D8B8-1BCE-4D62-80C5-05787EEB995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E19C49E-9CF1-45AA-BF2C-7A21D2B76695}" type="datetimeFigureOut">
              <a:rPr lang="en-US" smtClean="0"/>
              <a:pPr/>
              <a:t>4/30/2012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C1D8B8-1BCE-4D62-80C5-05787EEB995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7C1D8B8-1BCE-4D62-80C5-05787EEB995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E19C49E-9CF1-45AA-BF2C-7A21D2B76695}" type="datetimeFigureOut">
              <a:rPr lang="en-US" smtClean="0"/>
              <a:pPr/>
              <a:t>4/30/2012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E19C49E-9CF1-45AA-BF2C-7A21D2B76695}" type="datetimeFigureOut">
              <a:rPr lang="en-US" smtClean="0"/>
              <a:pPr/>
              <a:t>4/30/2012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C1D8B8-1BCE-4D62-80C5-05787EEB995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19C49E-9CF1-45AA-BF2C-7A21D2B76695}" type="datetimeFigureOut">
              <a:rPr lang="en-US" smtClean="0"/>
              <a:pPr/>
              <a:t>4/30/2012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C1D8B8-1BCE-4D62-80C5-05787EEB99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E19C49E-9CF1-45AA-BF2C-7A21D2B76695}" type="datetimeFigureOut">
              <a:rPr lang="en-US" smtClean="0"/>
              <a:pPr/>
              <a:t>4/30/2012</a:t>
            </a:fld>
            <a:endParaRPr lang="en-US"/>
          </a:p>
        </p:txBody>
      </p:sp>
      <p:sp>
        <p:nvSpPr>
          <p:cNvPr id="9" name="Slide Number Placeholder 8"/>
          <p:cNvSpPr>
            <a:spLocks noGrp="1"/>
          </p:cNvSpPr>
          <p:nvPr>
            <p:ph type="sldNum" sz="quarter" idx="15"/>
          </p:nvPr>
        </p:nvSpPr>
        <p:spPr/>
        <p:txBody>
          <a:bodyPr/>
          <a:lstStyle/>
          <a:p>
            <a:fld id="{77C1D8B8-1BCE-4D62-80C5-05787EEB995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E19C49E-9CF1-45AA-BF2C-7A21D2B76695}" type="datetimeFigureOut">
              <a:rPr lang="en-US" smtClean="0"/>
              <a:pPr/>
              <a:t>4/30/2012</a:t>
            </a:fld>
            <a:endParaRPr lang="en-US"/>
          </a:p>
        </p:txBody>
      </p:sp>
      <p:sp>
        <p:nvSpPr>
          <p:cNvPr id="9" name="Slide Number Placeholder 8"/>
          <p:cNvSpPr>
            <a:spLocks noGrp="1"/>
          </p:cNvSpPr>
          <p:nvPr>
            <p:ph type="sldNum" sz="quarter" idx="11"/>
          </p:nvPr>
        </p:nvSpPr>
        <p:spPr/>
        <p:txBody>
          <a:bodyPr/>
          <a:lstStyle/>
          <a:p>
            <a:fld id="{77C1D8B8-1BCE-4D62-80C5-05787EEB995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E19C49E-9CF1-45AA-BF2C-7A21D2B76695}" type="datetimeFigureOut">
              <a:rPr lang="en-US" smtClean="0"/>
              <a:pPr/>
              <a:t>4/30/2012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7C1D8B8-1BCE-4D62-80C5-05787EEB995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r>
              <a:rPr lang="en-US" sz="5400" dirty="0" smtClean="0"/>
              <a:t>Culture in China</a:t>
            </a:r>
            <a:endParaRPr lang="en-US"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smtClean="0"/>
              <a:t>Calligraphy</a:t>
            </a:r>
            <a:endParaRPr lang="en-US" dirty="0"/>
          </a:p>
        </p:txBody>
      </p:sp>
      <p:sp>
        <p:nvSpPr>
          <p:cNvPr id="3" name="Title 2"/>
          <p:cNvSpPr>
            <a:spLocks noGrp="1"/>
          </p:cNvSpPr>
          <p:nvPr>
            <p:ph type="title"/>
          </p:nvPr>
        </p:nvSpPr>
        <p:spPr/>
        <p:txBody>
          <a:bodyPr>
            <a:normAutofit/>
          </a:bodyPr>
          <a:lstStyle/>
          <a:p>
            <a:r>
              <a:rPr lang="en-US" dirty="0" smtClean="0">
                <a:solidFill>
                  <a:srgbClr val="FF0000"/>
                </a:solidFill>
              </a:rPr>
              <a:t>Activity </a:t>
            </a:r>
            <a:r>
              <a:rPr lang="en-US" dirty="0" smtClean="0">
                <a:solidFill>
                  <a:srgbClr val="FF0000"/>
                </a:solidFill>
              </a:rPr>
              <a:t>Centers </a:t>
            </a:r>
            <a:r>
              <a:rPr lang="en-US" dirty="0" smtClean="0">
                <a:solidFill>
                  <a:srgbClr val="FF0000"/>
                </a:solidFill>
              </a:rPr>
              <a:t>for Art</a:t>
            </a:r>
            <a:endParaRPr lang="en-US" dirty="0">
              <a:solidFill>
                <a:srgbClr val="FF0000"/>
              </a:solidFill>
            </a:endParaRPr>
          </a:p>
        </p:txBody>
      </p:sp>
      <p:sp>
        <p:nvSpPr>
          <p:cNvPr id="6" name="Text Placeholder 5"/>
          <p:cNvSpPr>
            <a:spLocks noGrp="1"/>
          </p:cNvSpPr>
          <p:nvPr>
            <p:ph type="body" idx="3"/>
          </p:nvPr>
        </p:nvSpPr>
        <p:spPr/>
        <p:txBody>
          <a:bodyPr/>
          <a:lstStyle/>
          <a:p>
            <a:r>
              <a:rPr lang="en-US" dirty="0" smtClean="0"/>
              <a:t>Opera Facial Makeup</a:t>
            </a:r>
            <a:endParaRPr lang="en-US" dirty="0"/>
          </a:p>
        </p:txBody>
      </p:sp>
      <p:pic>
        <p:nvPicPr>
          <p:cNvPr id="8" name="Content Placeholder 7" descr="http://depts.washington.edu/chinaciv/callig/7crmaopo.jpg"/>
          <p:cNvPicPr>
            <a:picLocks noGrp="1"/>
          </p:cNvPicPr>
          <p:nvPr>
            <p:ph sz="half" idx="2"/>
          </p:nvPr>
        </p:nvPicPr>
        <p:blipFill>
          <a:blip r:embed="rId2" cstate="print"/>
          <a:srcRect/>
          <a:stretch>
            <a:fillRect/>
          </a:stretch>
        </p:blipFill>
        <p:spPr bwMode="auto">
          <a:xfrm>
            <a:off x="609600" y="3276600"/>
            <a:ext cx="3657600" cy="1624415"/>
          </a:xfrm>
          <a:prstGeom prst="rect">
            <a:avLst/>
          </a:prstGeom>
          <a:noFill/>
          <a:ln w="9525">
            <a:noFill/>
            <a:miter lim="800000"/>
            <a:headEnd/>
            <a:tailEnd/>
          </a:ln>
        </p:spPr>
      </p:pic>
      <p:pic>
        <p:nvPicPr>
          <p:cNvPr id="11" name="Content Placeholder 10" descr="hhgh'.jpg"/>
          <p:cNvPicPr>
            <a:picLocks noGrp="1" noChangeAspect="1"/>
          </p:cNvPicPr>
          <p:nvPr>
            <p:ph sz="quarter" idx="4"/>
          </p:nvPr>
        </p:nvPicPr>
        <p:blipFill>
          <a:blip r:embed="rId3" cstate="print"/>
          <a:stretch>
            <a:fillRect/>
          </a:stretch>
        </p:blipFill>
        <p:spPr>
          <a:xfrm>
            <a:off x="4953000" y="2957194"/>
            <a:ext cx="3144838" cy="2201387"/>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smtClean="0"/>
              <a:t>Paper Currency</a:t>
            </a:r>
          </a:p>
        </p:txBody>
      </p:sp>
      <p:pic>
        <p:nvPicPr>
          <p:cNvPr id="8" name="Content Placeholder 7" descr="paper currency.png"/>
          <p:cNvPicPr>
            <a:picLocks noGrp="1" noChangeAspect="1"/>
          </p:cNvPicPr>
          <p:nvPr>
            <p:ph sz="half" idx="2"/>
          </p:nvPr>
        </p:nvPicPr>
        <p:blipFill>
          <a:blip r:embed="rId2" cstate="print"/>
          <a:stretch>
            <a:fillRect/>
          </a:stretch>
        </p:blipFill>
        <p:spPr>
          <a:xfrm>
            <a:off x="799866" y="3058165"/>
            <a:ext cx="3353268" cy="2200582"/>
          </a:xfrm>
        </p:spPr>
      </p:pic>
      <p:pic>
        <p:nvPicPr>
          <p:cNvPr id="10" name="Content Placeholder 9" descr="rwo crops.png"/>
          <p:cNvPicPr>
            <a:picLocks noGrp="1" noChangeAspect="1"/>
          </p:cNvPicPr>
          <p:nvPr>
            <p:ph sz="quarter" idx="4"/>
          </p:nvPr>
        </p:nvPicPr>
        <p:blipFill>
          <a:blip r:embed="rId3" cstate="print"/>
          <a:stretch>
            <a:fillRect/>
          </a:stretch>
        </p:blipFill>
        <p:spPr>
          <a:xfrm>
            <a:off x="4992454" y="3058165"/>
            <a:ext cx="3353268" cy="2200582"/>
          </a:xfrm>
        </p:spPr>
      </p:pic>
      <p:sp>
        <p:nvSpPr>
          <p:cNvPr id="3" name="Title 2"/>
          <p:cNvSpPr>
            <a:spLocks noGrp="1"/>
          </p:cNvSpPr>
          <p:nvPr>
            <p:ph type="title"/>
          </p:nvPr>
        </p:nvSpPr>
        <p:spPr/>
        <p:txBody>
          <a:bodyPr/>
          <a:lstStyle/>
          <a:p>
            <a:r>
              <a:rPr lang="en-US" dirty="0" smtClean="0"/>
              <a:t>Inventions</a:t>
            </a:r>
            <a:endParaRPr lang="en-US" dirty="0"/>
          </a:p>
        </p:txBody>
      </p:sp>
      <p:sp>
        <p:nvSpPr>
          <p:cNvPr id="6" name="Text Placeholder 5"/>
          <p:cNvSpPr>
            <a:spLocks noGrp="1"/>
          </p:cNvSpPr>
          <p:nvPr>
            <p:ph type="body" idx="3"/>
          </p:nvPr>
        </p:nvSpPr>
        <p:spPr/>
        <p:txBody>
          <a:bodyPr/>
          <a:lstStyle/>
          <a:p>
            <a:r>
              <a:rPr lang="en-US" dirty="0" smtClean="0"/>
              <a:t>Row Crops</a:t>
            </a:r>
            <a:endParaRPr lang="en-US" dirty="0"/>
          </a:p>
        </p:txBody>
      </p:sp>
      <p:sp>
        <p:nvSpPr>
          <p:cNvPr id="9" name="TextBox 8"/>
          <p:cNvSpPr txBox="1"/>
          <p:nvPr/>
        </p:nvSpPr>
        <p:spPr>
          <a:xfrm>
            <a:off x="762000" y="5410200"/>
            <a:ext cx="3505200" cy="1200329"/>
          </a:xfrm>
          <a:prstGeom prst="rect">
            <a:avLst/>
          </a:prstGeom>
          <a:noFill/>
        </p:spPr>
        <p:txBody>
          <a:bodyPr wrap="square" rtlCol="0">
            <a:spAutoFit/>
          </a:bodyPr>
          <a:lstStyle/>
          <a:p>
            <a:r>
              <a:rPr lang="en-US" dirty="0" smtClean="0"/>
              <a:t>Now used by most countries, the earliest documentation of it dates back to 800 BC.</a:t>
            </a:r>
          </a:p>
          <a:p>
            <a:endParaRPr lang="en-US" dirty="0"/>
          </a:p>
        </p:txBody>
      </p:sp>
      <p:sp>
        <p:nvSpPr>
          <p:cNvPr id="11" name="TextBox 10"/>
          <p:cNvSpPr txBox="1"/>
          <p:nvPr/>
        </p:nvSpPr>
        <p:spPr>
          <a:xfrm>
            <a:off x="4953000" y="5410200"/>
            <a:ext cx="3505200" cy="1200329"/>
          </a:xfrm>
          <a:prstGeom prst="rect">
            <a:avLst/>
          </a:prstGeom>
          <a:noFill/>
        </p:spPr>
        <p:txBody>
          <a:bodyPr wrap="square" rtlCol="0">
            <a:spAutoFit/>
          </a:bodyPr>
          <a:lstStyle/>
          <a:p>
            <a:r>
              <a:rPr lang="en-US" dirty="0" smtClean="0"/>
              <a:t>This way of planting beginning around sixth century BC allowed plants to grow faster and bigger.</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Gun Powder</a:t>
            </a:r>
            <a:endParaRPr lang="en-US" dirty="0"/>
          </a:p>
        </p:txBody>
      </p:sp>
      <p:sp>
        <p:nvSpPr>
          <p:cNvPr id="5" name="Title 4"/>
          <p:cNvSpPr>
            <a:spLocks noGrp="1"/>
          </p:cNvSpPr>
          <p:nvPr>
            <p:ph type="title"/>
          </p:nvPr>
        </p:nvSpPr>
        <p:spPr/>
        <p:txBody>
          <a:bodyPr/>
          <a:lstStyle/>
          <a:p>
            <a:r>
              <a:rPr lang="en-US" dirty="0" smtClean="0"/>
              <a:t>more Inventions</a:t>
            </a:r>
            <a:endParaRPr lang="en-US" dirty="0"/>
          </a:p>
        </p:txBody>
      </p:sp>
      <p:sp>
        <p:nvSpPr>
          <p:cNvPr id="6" name="Text Placeholder 5"/>
          <p:cNvSpPr>
            <a:spLocks noGrp="1"/>
          </p:cNvSpPr>
          <p:nvPr>
            <p:ph type="body" idx="3"/>
          </p:nvPr>
        </p:nvSpPr>
        <p:spPr/>
        <p:txBody>
          <a:bodyPr/>
          <a:lstStyle/>
          <a:p>
            <a:r>
              <a:rPr lang="en-US" dirty="0" smtClean="0"/>
              <a:t>Fireworks</a:t>
            </a:r>
            <a:endParaRPr lang="en-US" dirty="0"/>
          </a:p>
        </p:txBody>
      </p:sp>
      <p:pic>
        <p:nvPicPr>
          <p:cNvPr id="7" name="Content Placeholder 6" descr="http://images.stanzapub.com/readers/socyberty/2008/04/21/10879_5.jpg"/>
          <p:cNvPicPr>
            <a:picLocks noGrp="1"/>
          </p:cNvPicPr>
          <p:nvPr>
            <p:ph sz="half" idx="2"/>
          </p:nvPr>
        </p:nvPicPr>
        <p:blipFill>
          <a:blip r:embed="rId2" cstate="print"/>
          <a:srcRect/>
          <a:stretch>
            <a:fillRect/>
          </a:stretch>
        </p:blipFill>
        <p:spPr bwMode="auto">
          <a:xfrm>
            <a:off x="762000" y="2590800"/>
            <a:ext cx="3276600" cy="2286000"/>
          </a:xfrm>
          <a:prstGeom prst="rect">
            <a:avLst/>
          </a:prstGeom>
          <a:noFill/>
          <a:ln w="9525">
            <a:noFill/>
            <a:miter lim="800000"/>
            <a:headEnd/>
            <a:tailEnd/>
          </a:ln>
        </p:spPr>
      </p:pic>
      <p:pic>
        <p:nvPicPr>
          <p:cNvPr id="8" name="Content Placeholder 7" descr="http://images.stanzapub.com/readers/socyberty/2008/04/21/10879_4.jpg"/>
          <p:cNvPicPr>
            <a:picLocks noGrp="1"/>
          </p:cNvPicPr>
          <p:nvPr>
            <p:ph sz="quarter" idx="4"/>
          </p:nvPr>
        </p:nvPicPr>
        <p:blipFill>
          <a:blip r:embed="rId3" cstate="print"/>
          <a:srcRect/>
          <a:stretch>
            <a:fillRect/>
          </a:stretch>
        </p:blipFill>
        <p:spPr bwMode="auto">
          <a:xfrm>
            <a:off x="5029200" y="2590800"/>
            <a:ext cx="3160712" cy="2299494"/>
          </a:xfrm>
          <a:prstGeom prst="rect">
            <a:avLst/>
          </a:prstGeom>
          <a:noFill/>
          <a:ln w="9525">
            <a:noFill/>
            <a:miter lim="800000"/>
            <a:headEnd/>
            <a:tailEnd/>
          </a:ln>
        </p:spPr>
      </p:pic>
      <p:sp>
        <p:nvSpPr>
          <p:cNvPr id="9" name="TextBox 8"/>
          <p:cNvSpPr txBox="1"/>
          <p:nvPr/>
        </p:nvSpPr>
        <p:spPr>
          <a:xfrm>
            <a:off x="762000" y="5105400"/>
            <a:ext cx="3200400" cy="1477328"/>
          </a:xfrm>
          <a:prstGeom prst="rect">
            <a:avLst/>
          </a:prstGeom>
          <a:noFill/>
        </p:spPr>
        <p:txBody>
          <a:bodyPr wrap="square" rtlCol="0">
            <a:spAutoFit/>
          </a:bodyPr>
          <a:lstStyle/>
          <a:p>
            <a:r>
              <a:rPr lang="en-US" dirty="0" smtClean="0"/>
              <a:t>Originally created as an elixir  for immortality, gun powder began to be used during war as a quick and less painful way to reach death.</a:t>
            </a:r>
            <a:endParaRPr lang="en-US" dirty="0"/>
          </a:p>
        </p:txBody>
      </p:sp>
      <p:sp>
        <p:nvSpPr>
          <p:cNvPr id="10" name="TextBox 9"/>
          <p:cNvSpPr txBox="1"/>
          <p:nvPr/>
        </p:nvSpPr>
        <p:spPr>
          <a:xfrm>
            <a:off x="5053521" y="5105400"/>
            <a:ext cx="3176079" cy="1477328"/>
          </a:xfrm>
          <a:prstGeom prst="rect">
            <a:avLst/>
          </a:prstGeom>
          <a:noFill/>
        </p:spPr>
        <p:txBody>
          <a:bodyPr wrap="square" rtlCol="0">
            <a:spAutoFit/>
          </a:bodyPr>
          <a:lstStyle/>
          <a:p>
            <a:r>
              <a:rPr lang="en-US" dirty="0" smtClean="0"/>
              <a:t>Invented for entertainment and later used to scare enemies during war, fireworks  have become a big part of celebrating.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And even more Inventions</a:t>
            </a:r>
            <a:endParaRPr lang="en-US" dirty="0"/>
          </a:p>
        </p:txBody>
      </p:sp>
      <p:sp>
        <p:nvSpPr>
          <p:cNvPr id="7" name="TextBox 6"/>
          <p:cNvSpPr txBox="1"/>
          <p:nvPr/>
        </p:nvSpPr>
        <p:spPr>
          <a:xfrm>
            <a:off x="1066800" y="1828800"/>
            <a:ext cx="6705600" cy="3539430"/>
          </a:xfrm>
          <a:prstGeom prst="rect">
            <a:avLst/>
          </a:prstGeom>
          <a:noFill/>
        </p:spPr>
        <p:txBody>
          <a:bodyPr wrap="square" rtlCol="0">
            <a:spAutoFit/>
          </a:bodyPr>
          <a:lstStyle/>
          <a:p>
            <a:pPr>
              <a:buFont typeface="Arial" pitchFamily="34" charset="0"/>
              <a:buChar char="•"/>
            </a:pPr>
            <a:r>
              <a:rPr lang="en-US" sz="2800" dirty="0" smtClean="0"/>
              <a:t> wheelbarrow</a:t>
            </a:r>
          </a:p>
          <a:p>
            <a:pPr>
              <a:buFont typeface="Arial" pitchFamily="34" charset="0"/>
              <a:buChar char="•"/>
            </a:pPr>
            <a:r>
              <a:rPr lang="en-US" sz="2800" dirty="0" smtClean="0"/>
              <a:t> rudder</a:t>
            </a:r>
          </a:p>
          <a:p>
            <a:pPr>
              <a:buFont typeface="Arial" pitchFamily="34" charset="0"/>
              <a:buChar char="•"/>
            </a:pPr>
            <a:r>
              <a:rPr lang="en-US" sz="2800" dirty="0" smtClean="0"/>
              <a:t> crank handle</a:t>
            </a:r>
          </a:p>
          <a:p>
            <a:pPr>
              <a:buFont typeface="Arial" pitchFamily="34" charset="0"/>
              <a:buChar char="•"/>
            </a:pPr>
            <a:r>
              <a:rPr lang="en-US" sz="2800" dirty="0" smtClean="0"/>
              <a:t> true porcelain</a:t>
            </a:r>
          </a:p>
          <a:p>
            <a:pPr>
              <a:buFont typeface="Arial" pitchFamily="34" charset="0"/>
              <a:buChar char="•"/>
            </a:pPr>
            <a:r>
              <a:rPr lang="en-US" sz="2800" dirty="0" smtClean="0"/>
              <a:t> parachute</a:t>
            </a:r>
          </a:p>
          <a:p>
            <a:pPr>
              <a:buFont typeface="Arial" pitchFamily="34" charset="0"/>
              <a:buChar char="•"/>
            </a:pPr>
            <a:r>
              <a:rPr lang="en-US" sz="2800" dirty="0" smtClean="0"/>
              <a:t> compass</a:t>
            </a:r>
          </a:p>
          <a:p>
            <a:pPr>
              <a:buFont typeface="Arial" pitchFamily="34" charset="0"/>
              <a:buChar char="•"/>
            </a:pPr>
            <a:r>
              <a:rPr lang="en-US" sz="2800" dirty="0" smtClean="0"/>
              <a:t> kites</a:t>
            </a:r>
          </a:p>
          <a:p>
            <a:pPr>
              <a:buFont typeface="Arial" pitchFamily="34" charset="0"/>
              <a:buChar char="•"/>
            </a:pPr>
            <a:r>
              <a:rPr lang="en-US" sz="2800" dirty="0" smtClean="0"/>
              <a:t> fishing reel</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57200"/>
            <a:ext cx="8229600" cy="1219200"/>
          </a:xfrm>
        </p:spPr>
        <p:txBody>
          <a:bodyPr>
            <a:normAutofit fontScale="90000"/>
          </a:bodyPr>
          <a:lstStyle/>
          <a:p>
            <a:r>
              <a:rPr lang="en-US" dirty="0" smtClean="0">
                <a:solidFill>
                  <a:srgbClr val="FF0000"/>
                </a:solidFill>
              </a:rPr>
              <a:t>Activity Center for Inventions </a:t>
            </a:r>
            <a:r>
              <a:rPr lang="en-US" dirty="0" smtClean="0"/>
              <a:t/>
            </a:r>
            <a:br>
              <a:rPr lang="en-US" dirty="0" smtClean="0"/>
            </a:br>
            <a:r>
              <a:rPr lang="en-US" dirty="0" smtClean="0"/>
              <a:t>Mahjong Tiles</a:t>
            </a:r>
            <a:endParaRPr lang="en-US" dirty="0"/>
          </a:p>
        </p:txBody>
      </p:sp>
      <p:pic>
        <p:nvPicPr>
          <p:cNvPr id="7" name="Content Placeholder 6" descr="tiles.jpg"/>
          <p:cNvPicPr>
            <a:picLocks noGrp="1" noChangeAspect="1"/>
          </p:cNvPicPr>
          <p:nvPr>
            <p:ph sz="half" idx="1"/>
          </p:nvPr>
        </p:nvPicPr>
        <p:blipFill>
          <a:blip r:embed="rId3" cstate="print"/>
          <a:stretch>
            <a:fillRect/>
          </a:stretch>
        </p:blipFill>
        <p:spPr>
          <a:xfrm>
            <a:off x="457200" y="2722251"/>
            <a:ext cx="4059238" cy="2175498"/>
          </a:xfrm>
        </p:spPr>
      </p:pic>
      <p:pic>
        <p:nvPicPr>
          <p:cNvPr id="8" name="Content Placeholder 7" descr="mahjong.jpg"/>
          <p:cNvPicPr>
            <a:picLocks noGrp="1" noChangeAspect="1"/>
          </p:cNvPicPr>
          <p:nvPr>
            <p:ph sz="half" idx="2"/>
          </p:nvPr>
        </p:nvPicPr>
        <p:blipFill>
          <a:blip r:embed="rId4" cstate="print"/>
          <a:stretch>
            <a:fillRect/>
          </a:stretch>
        </p:blipFill>
        <p:spPr>
          <a:xfrm>
            <a:off x="4772819" y="2362200"/>
            <a:ext cx="3810000" cy="28956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Confucionism</a:t>
            </a:r>
            <a:r>
              <a:rPr lang="en-US" dirty="0" smtClean="0"/>
              <a:t>– a set of teachings or </a:t>
            </a:r>
            <a:r>
              <a:rPr lang="en-US" dirty="0" smtClean="0"/>
              <a:t>philosophy </a:t>
            </a:r>
            <a:r>
              <a:rPr lang="en-US" dirty="0" smtClean="0"/>
              <a:t>from Confucius that has been a large part of Chinese tradition. It focuses on growing in virtue and maintaining good ethics</a:t>
            </a:r>
            <a:r>
              <a:rPr lang="en-US" dirty="0" smtClean="0"/>
              <a:t>.</a:t>
            </a:r>
          </a:p>
          <a:p>
            <a:r>
              <a:rPr lang="en-US" dirty="0" smtClean="0"/>
              <a:t>Colors—</a:t>
            </a:r>
          </a:p>
          <a:p>
            <a:pPr marL="514350" indent="-514350">
              <a:buNone/>
            </a:pPr>
            <a:r>
              <a:rPr lang="en-US" dirty="0" smtClean="0"/>
              <a:t>	</a:t>
            </a:r>
            <a:r>
              <a:rPr lang="en-US" u="sng" dirty="0" smtClean="0"/>
              <a:t>Red</a:t>
            </a:r>
            <a:r>
              <a:rPr lang="en-US" dirty="0" smtClean="0"/>
              <a:t>- blood, positive aspects of life like happiness, wealth, fame, and good luck</a:t>
            </a:r>
          </a:p>
          <a:p>
            <a:pPr marL="514350" indent="-514350">
              <a:buNone/>
            </a:pPr>
            <a:r>
              <a:rPr lang="en-US" dirty="0" smtClean="0"/>
              <a:t>	</a:t>
            </a:r>
            <a:r>
              <a:rPr lang="en-US" u="sng" dirty="0" smtClean="0"/>
              <a:t>Black</a:t>
            </a:r>
            <a:r>
              <a:rPr lang="en-US" dirty="0" smtClean="0"/>
              <a:t>- sin, evil, bad fortune, and lack of civilization</a:t>
            </a:r>
          </a:p>
          <a:p>
            <a:pPr marL="514350" indent="-514350">
              <a:buNone/>
            </a:pPr>
            <a:r>
              <a:rPr lang="en-US" dirty="0" smtClean="0"/>
              <a:t>	</a:t>
            </a:r>
            <a:r>
              <a:rPr lang="en-US" u="sng" dirty="0" smtClean="0"/>
              <a:t>White</a:t>
            </a:r>
            <a:r>
              <a:rPr lang="en-US" dirty="0" smtClean="0"/>
              <a:t>- balance between red and black, signifies honesty, moderation, purity, and life</a:t>
            </a:r>
            <a:endParaRPr lang="en-US" dirty="0"/>
          </a:p>
        </p:txBody>
      </p:sp>
      <p:sp>
        <p:nvSpPr>
          <p:cNvPr id="3" name="Title 2"/>
          <p:cNvSpPr>
            <a:spLocks noGrp="1"/>
          </p:cNvSpPr>
          <p:nvPr>
            <p:ph type="title"/>
          </p:nvPr>
        </p:nvSpPr>
        <p:spPr/>
        <p:txBody>
          <a:bodyPr/>
          <a:lstStyle/>
          <a:p>
            <a:r>
              <a:rPr lang="en-US" dirty="0" smtClean="0"/>
              <a:t>Family </a:t>
            </a:r>
            <a:r>
              <a:rPr lang="en-US" dirty="0" smtClean="0"/>
              <a:t>Traditions and Superstitions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Clothing– bright colors are usually preferred, but are usually suited for what they are doing at the time</a:t>
            </a:r>
          </a:p>
          <a:p>
            <a:r>
              <a:rPr lang="en-US" dirty="0" smtClean="0"/>
              <a:t>Greetings– slightly bowing the head and speaking softly, and also, more familiar greetings often include offering of food</a:t>
            </a:r>
          </a:p>
          <a:p>
            <a:r>
              <a:rPr lang="en-US" dirty="0" smtClean="0"/>
              <a:t>Numbers– can determine someone’s fate, like what a child will be named, or the symbol of eight for lucky which is a double of four which is connected to death</a:t>
            </a:r>
          </a:p>
          <a:p>
            <a:r>
              <a:rPr lang="en-US" dirty="0" smtClean="0"/>
              <a:t>Chinese New Year</a:t>
            </a:r>
            <a:endParaRPr lang="en-US" dirty="0"/>
          </a:p>
        </p:txBody>
      </p:sp>
      <p:sp>
        <p:nvSpPr>
          <p:cNvPr id="3" name="Title 2"/>
          <p:cNvSpPr>
            <a:spLocks noGrp="1"/>
          </p:cNvSpPr>
          <p:nvPr>
            <p:ph type="title"/>
          </p:nvPr>
        </p:nvSpPr>
        <p:spPr/>
        <p:txBody>
          <a:bodyPr/>
          <a:lstStyle/>
          <a:p>
            <a:r>
              <a:rPr lang="en-US" dirty="0" smtClean="0"/>
              <a:t>m</a:t>
            </a:r>
            <a:r>
              <a:rPr lang="en-US" dirty="0" smtClean="0"/>
              <a:t>ore Superstitions and Traditions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Few cultures are as food oriented as the Chinese</a:t>
            </a:r>
          </a:p>
          <a:p>
            <a:pPr>
              <a:buNone/>
            </a:pPr>
            <a:r>
              <a:rPr lang="en-US" dirty="0" smtClean="0"/>
              <a:t>It is…</a:t>
            </a:r>
          </a:p>
          <a:p>
            <a:r>
              <a:rPr lang="en-US" dirty="0" smtClean="0"/>
              <a:t>a</a:t>
            </a:r>
            <a:r>
              <a:rPr lang="en-US" dirty="0" smtClean="0"/>
              <a:t>n important and irreplaceable part of many rituals</a:t>
            </a:r>
          </a:p>
          <a:p>
            <a:r>
              <a:rPr lang="en-US" dirty="0" smtClean="0"/>
              <a:t>adaptable (The Chinese are well aware of their surroundings and can substitute their food staples during famines to other edible foods not usually used. This information has been passed down through living culture.)</a:t>
            </a:r>
          </a:p>
          <a:p>
            <a:r>
              <a:rPr lang="en-US" dirty="0" smtClean="0"/>
              <a:t>b</a:t>
            </a:r>
            <a:r>
              <a:rPr lang="en-US" dirty="0" smtClean="0"/>
              <a:t>rought in from other parts of Asia to become staples in the cuisine.</a:t>
            </a:r>
            <a:endParaRPr lang="en-US" dirty="0" smtClean="0"/>
          </a:p>
          <a:p>
            <a:endParaRPr lang="en-US" dirty="0" smtClean="0"/>
          </a:p>
          <a:p>
            <a:endParaRPr lang="en-US" dirty="0" smtClean="0"/>
          </a:p>
        </p:txBody>
      </p:sp>
      <p:sp>
        <p:nvSpPr>
          <p:cNvPr id="3" name="Title 2"/>
          <p:cNvSpPr>
            <a:spLocks noGrp="1"/>
          </p:cNvSpPr>
          <p:nvPr>
            <p:ph type="title"/>
          </p:nvPr>
        </p:nvSpPr>
        <p:spPr/>
        <p:txBody>
          <a:bodyPr/>
          <a:lstStyle/>
          <a:p>
            <a:r>
              <a:rPr lang="en-US" dirty="0" smtClean="0"/>
              <a:t>Food</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Meals are balanced and include an appropriate amount of rice or noodles and meat and vegetables.</a:t>
            </a:r>
          </a:p>
          <a:p>
            <a:r>
              <a:rPr lang="en-US" dirty="0" smtClean="0"/>
              <a:t>Traditionally the vegetables and meats are cut up and either incorporated throughout the dish or are combined </a:t>
            </a:r>
            <a:r>
              <a:rPr lang="en-US" dirty="0" err="1" smtClean="0"/>
              <a:t>ie</a:t>
            </a:r>
            <a:r>
              <a:rPr lang="en-US" dirty="0" smtClean="0"/>
              <a:t>. wontons.</a:t>
            </a:r>
          </a:p>
          <a:p>
            <a:r>
              <a:rPr lang="en-US" dirty="0" smtClean="0"/>
              <a:t>Many Chinese kitchens include a rice cooker, wok, cleaver/chopping knife, and a chopping anvil (very similar to a cutting board).</a:t>
            </a:r>
          </a:p>
          <a:p>
            <a:r>
              <a:rPr lang="en-US" dirty="0" smtClean="0"/>
              <a:t>Preserved food is common. </a:t>
            </a:r>
            <a:endParaRPr lang="en-US" dirty="0"/>
          </a:p>
        </p:txBody>
      </p:sp>
      <p:sp>
        <p:nvSpPr>
          <p:cNvPr id="3" name="Title 2"/>
          <p:cNvSpPr>
            <a:spLocks noGrp="1"/>
          </p:cNvSpPr>
          <p:nvPr>
            <p:ph type="title"/>
          </p:nvPr>
        </p:nvSpPr>
        <p:spPr/>
        <p:txBody>
          <a:bodyPr/>
          <a:lstStyle/>
          <a:p>
            <a:r>
              <a:rPr lang="en-US" dirty="0" smtClean="0"/>
              <a:t>m</a:t>
            </a:r>
            <a:r>
              <a:rPr lang="en-US" dirty="0" smtClean="0"/>
              <a:t>ore about Food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importance of food in Chinese culture also is because of medicinal purposes. Food is used like medicine to create diets that can prevent diseases or cure health conditions. The Chinese classify different foods by the yin or yang quality that they possess, and therefore there must be a proper balance. An excess in one of the qualities would lead to disease. Overindulgence in food or drink is a sin and may lead a dynasty to fail. </a:t>
            </a:r>
            <a:endParaRPr lang="en-US" dirty="0"/>
          </a:p>
        </p:txBody>
      </p:sp>
      <p:sp>
        <p:nvSpPr>
          <p:cNvPr id="3" name="Title 2"/>
          <p:cNvSpPr>
            <a:spLocks noGrp="1"/>
          </p:cNvSpPr>
          <p:nvPr>
            <p:ph type="title"/>
          </p:nvPr>
        </p:nvSpPr>
        <p:spPr/>
        <p:txBody>
          <a:bodyPr/>
          <a:lstStyle/>
          <a:p>
            <a:r>
              <a:rPr lang="en-US" dirty="0" smtClean="0"/>
              <a:t>l</a:t>
            </a:r>
            <a:r>
              <a:rPr lang="en-US" dirty="0" smtClean="0"/>
              <a:t>astly about Food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dirty="0" smtClean="0"/>
              <a:t>Starches:</a:t>
            </a:r>
            <a:r>
              <a:rPr lang="en-US" dirty="0" smtClean="0"/>
              <a:t> millet, rice</a:t>
            </a:r>
            <a:r>
              <a:rPr lang="en-US" dirty="0" smtClean="0"/>
              <a:t>, </a:t>
            </a:r>
            <a:r>
              <a:rPr lang="en-US" dirty="0" smtClean="0"/>
              <a:t>wheat, maize, buckwheat, yam, </a:t>
            </a:r>
            <a:r>
              <a:rPr lang="en-US" dirty="0" smtClean="0"/>
              <a:t> and sweet potato</a:t>
            </a:r>
            <a:r>
              <a:rPr lang="en-US" dirty="0" smtClean="0"/>
              <a:t/>
            </a:r>
            <a:br>
              <a:rPr lang="en-US" dirty="0" smtClean="0"/>
            </a:br>
            <a:r>
              <a:rPr lang="en-US" dirty="0" smtClean="0"/>
              <a:t/>
            </a:r>
            <a:br>
              <a:rPr lang="en-US" dirty="0" smtClean="0"/>
            </a:br>
            <a:r>
              <a:rPr lang="en-US" b="1" dirty="0" smtClean="0"/>
              <a:t>Legumes:</a:t>
            </a:r>
            <a:r>
              <a:rPr lang="en-US" dirty="0" smtClean="0"/>
              <a:t> soybean, broad bean, peanut, </a:t>
            </a:r>
            <a:r>
              <a:rPr lang="en-US" dirty="0" smtClean="0"/>
              <a:t>and </a:t>
            </a:r>
            <a:r>
              <a:rPr lang="en-US" dirty="0" err="1" smtClean="0"/>
              <a:t>mung</a:t>
            </a:r>
            <a:r>
              <a:rPr lang="en-US" dirty="0" smtClean="0"/>
              <a:t> bean</a:t>
            </a:r>
            <a:r>
              <a:rPr lang="en-US" dirty="0" smtClean="0"/>
              <a:t/>
            </a:r>
            <a:br>
              <a:rPr lang="en-US" dirty="0" smtClean="0"/>
            </a:br>
            <a:r>
              <a:rPr lang="en-US" dirty="0" smtClean="0"/>
              <a:t/>
            </a:r>
            <a:br>
              <a:rPr lang="en-US" dirty="0" smtClean="0"/>
            </a:br>
            <a:r>
              <a:rPr lang="en-US" b="1" dirty="0" smtClean="0"/>
              <a:t>Vegetables:</a:t>
            </a:r>
            <a:r>
              <a:rPr lang="en-US" dirty="0" smtClean="0"/>
              <a:t> </a:t>
            </a:r>
            <a:r>
              <a:rPr lang="en-US" dirty="0" smtClean="0"/>
              <a:t>amaranth</a:t>
            </a:r>
            <a:r>
              <a:rPr lang="en-US" dirty="0" smtClean="0"/>
              <a:t>, Chinese </a:t>
            </a:r>
            <a:r>
              <a:rPr lang="en-US" dirty="0" smtClean="0"/>
              <a:t> cabbage</a:t>
            </a:r>
            <a:r>
              <a:rPr lang="en-US" dirty="0" smtClean="0"/>
              <a:t>, mustard green, turnip, radish, </a:t>
            </a:r>
            <a:r>
              <a:rPr lang="en-US" dirty="0" smtClean="0"/>
              <a:t>and mushroom</a:t>
            </a:r>
            <a:r>
              <a:rPr lang="en-US" dirty="0" smtClean="0"/>
              <a:t/>
            </a:r>
            <a:br>
              <a:rPr lang="en-US" dirty="0" smtClean="0"/>
            </a:br>
            <a:r>
              <a:rPr lang="en-US" dirty="0" smtClean="0"/>
              <a:t/>
            </a:r>
            <a:br>
              <a:rPr lang="en-US" dirty="0" smtClean="0"/>
            </a:br>
            <a:r>
              <a:rPr lang="en-US" b="1" dirty="0" smtClean="0"/>
              <a:t>Fruits:</a:t>
            </a:r>
            <a:r>
              <a:rPr lang="en-US" dirty="0" smtClean="0"/>
              <a:t> peach, apricot, plum, apple, </a:t>
            </a:r>
            <a:r>
              <a:rPr lang="en-US" dirty="0" smtClean="0"/>
              <a:t>pear</a:t>
            </a:r>
            <a:r>
              <a:rPr lang="en-US" dirty="0" smtClean="0"/>
              <a:t>, crab apple, mountain haw, </a:t>
            </a:r>
            <a:r>
              <a:rPr lang="en-US" dirty="0" err="1" smtClean="0"/>
              <a:t>longan</a:t>
            </a:r>
            <a:r>
              <a:rPr lang="en-US" dirty="0" smtClean="0"/>
              <a:t>, litchi, </a:t>
            </a:r>
            <a:r>
              <a:rPr lang="en-US" dirty="0" smtClean="0"/>
              <a:t>and orange</a:t>
            </a:r>
            <a:r>
              <a:rPr lang="en-US" dirty="0" smtClean="0"/>
              <a:t/>
            </a:r>
            <a:br>
              <a:rPr lang="en-US" dirty="0" smtClean="0"/>
            </a:br>
            <a:r>
              <a:rPr lang="en-US" dirty="0" smtClean="0"/>
              <a:t/>
            </a:r>
            <a:br>
              <a:rPr lang="en-US" dirty="0" smtClean="0"/>
            </a:br>
            <a:r>
              <a:rPr lang="en-US" b="1" dirty="0" smtClean="0"/>
              <a:t>Meats:</a:t>
            </a:r>
            <a:r>
              <a:rPr lang="en-US" dirty="0" smtClean="0"/>
              <a:t> pork, </a:t>
            </a:r>
            <a:r>
              <a:rPr lang="en-US" dirty="0" smtClean="0"/>
              <a:t>beef</a:t>
            </a:r>
            <a:r>
              <a:rPr lang="en-US" dirty="0" smtClean="0"/>
              <a:t>, mutton, venison, chicken, duck, goose, pheasant, </a:t>
            </a:r>
            <a:r>
              <a:rPr lang="en-US" dirty="0" smtClean="0"/>
              <a:t>and many varieties of fish</a:t>
            </a:r>
            <a:r>
              <a:rPr lang="en-US" dirty="0" smtClean="0"/>
              <a:t/>
            </a:r>
            <a:br>
              <a:rPr lang="en-US" dirty="0" smtClean="0"/>
            </a:br>
            <a:r>
              <a:rPr lang="en-US" b="1" dirty="0" smtClean="0"/>
              <a:t/>
            </a:r>
            <a:br>
              <a:rPr lang="en-US" b="1" dirty="0" smtClean="0"/>
            </a:br>
            <a:r>
              <a:rPr lang="en-US" b="1" dirty="0" smtClean="0"/>
              <a:t>Spices:</a:t>
            </a:r>
            <a:r>
              <a:rPr lang="en-US" dirty="0" smtClean="0"/>
              <a:t> red pepper, ginger, garlic, spring </a:t>
            </a:r>
            <a:r>
              <a:rPr lang="en-US" dirty="0" smtClean="0"/>
              <a:t>onion (scallions), and cinnamon</a:t>
            </a:r>
            <a:endParaRPr lang="en-US" dirty="0"/>
          </a:p>
        </p:txBody>
      </p:sp>
      <p:sp>
        <p:nvSpPr>
          <p:cNvPr id="3" name="Title 2"/>
          <p:cNvSpPr>
            <a:spLocks noGrp="1"/>
          </p:cNvSpPr>
          <p:nvPr>
            <p:ph type="title"/>
          </p:nvPr>
        </p:nvSpPr>
        <p:spPr/>
        <p:txBody>
          <a:bodyPr/>
          <a:lstStyle/>
          <a:p>
            <a:r>
              <a:rPr lang="en-US" dirty="0" smtClean="0"/>
              <a:t>Food Staples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r>
              <a:rPr lang="en-US" dirty="0" smtClean="0"/>
              <a:t>Radish</a:t>
            </a:r>
            <a:endParaRPr lang="en-US" dirty="0"/>
          </a:p>
        </p:txBody>
      </p:sp>
      <p:pic>
        <p:nvPicPr>
          <p:cNvPr id="8" name="Content Placeholder 7" descr="radishes.jpg"/>
          <p:cNvPicPr>
            <a:picLocks noGrp="1" noChangeAspect="1"/>
          </p:cNvPicPr>
          <p:nvPr>
            <p:ph sz="half" idx="2"/>
          </p:nvPr>
        </p:nvPicPr>
        <p:blipFill>
          <a:blip r:embed="rId3" cstate="print"/>
          <a:stretch>
            <a:fillRect/>
          </a:stretch>
        </p:blipFill>
        <p:spPr>
          <a:xfrm>
            <a:off x="457200" y="2666999"/>
            <a:ext cx="3749867" cy="3231751"/>
          </a:xfrm>
        </p:spPr>
      </p:pic>
      <p:pic>
        <p:nvPicPr>
          <p:cNvPr id="9" name="Content Placeholder 8" descr="okra.JPG"/>
          <p:cNvPicPr>
            <a:picLocks noGrp="1" noChangeAspect="1"/>
          </p:cNvPicPr>
          <p:nvPr>
            <p:ph sz="quarter" idx="4"/>
          </p:nvPr>
        </p:nvPicPr>
        <p:blipFill>
          <a:blip r:embed="rId4" cstate="print"/>
          <a:stretch>
            <a:fillRect/>
          </a:stretch>
        </p:blipFill>
        <p:spPr>
          <a:xfrm>
            <a:off x="4800600" y="2743200"/>
            <a:ext cx="3882496" cy="2911872"/>
          </a:xfrm>
        </p:spPr>
      </p:pic>
      <p:sp>
        <p:nvSpPr>
          <p:cNvPr id="3" name="Title 2"/>
          <p:cNvSpPr>
            <a:spLocks noGrp="1"/>
          </p:cNvSpPr>
          <p:nvPr>
            <p:ph type="title"/>
          </p:nvPr>
        </p:nvSpPr>
        <p:spPr/>
        <p:txBody>
          <a:bodyPr/>
          <a:lstStyle/>
          <a:p>
            <a:r>
              <a:rPr lang="en-US" dirty="0" smtClean="0">
                <a:solidFill>
                  <a:srgbClr val="FF0000"/>
                </a:solidFill>
              </a:rPr>
              <a:t>Activity Center for Food</a:t>
            </a:r>
            <a:endParaRPr lang="en-US" dirty="0">
              <a:solidFill>
                <a:srgbClr val="FF0000"/>
              </a:solidFill>
            </a:endParaRPr>
          </a:p>
        </p:txBody>
      </p:sp>
      <p:sp>
        <p:nvSpPr>
          <p:cNvPr id="6" name="Text Placeholder 5"/>
          <p:cNvSpPr>
            <a:spLocks noGrp="1"/>
          </p:cNvSpPr>
          <p:nvPr>
            <p:ph type="body" idx="3"/>
          </p:nvPr>
        </p:nvSpPr>
        <p:spPr/>
        <p:txBody>
          <a:bodyPr/>
          <a:lstStyle/>
          <a:p>
            <a:r>
              <a:rPr lang="en-US" dirty="0" smtClean="0"/>
              <a:t>Okra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Calligraphy– what began as an art for the educational elite, it has become familiar to all social classes.</a:t>
            </a:r>
          </a:p>
          <a:p>
            <a:r>
              <a:rPr lang="en-US" dirty="0" smtClean="0"/>
              <a:t>Painting</a:t>
            </a:r>
          </a:p>
          <a:p>
            <a:r>
              <a:rPr lang="en-US" dirty="0" smtClean="0"/>
              <a:t>Sculpture– seal engraving was used to represent social class and authority.</a:t>
            </a:r>
          </a:p>
          <a:p>
            <a:r>
              <a:rPr lang="en-US" dirty="0" smtClean="0"/>
              <a:t>Carving</a:t>
            </a:r>
          </a:p>
          <a:p>
            <a:r>
              <a:rPr lang="en-US" dirty="0" smtClean="0"/>
              <a:t>Opera and Theater</a:t>
            </a:r>
          </a:p>
          <a:p>
            <a:r>
              <a:rPr lang="en-US" dirty="0" smtClean="0"/>
              <a:t>Music and Dance</a:t>
            </a:r>
          </a:p>
          <a:p>
            <a:pPr>
              <a:buNone/>
            </a:pPr>
            <a:endParaRPr lang="en-US" dirty="0"/>
          </a:p>
        </p:txBody>
      </p:sp>
      <p:sp>
        <p:nvSpPr>
          <p:cNvPr id="3" name="Title 2"/>
          <p:cNvSpPr>
            <a:spLocks noGrp="1"/>
          </p:cNvSpPr>
          <p:nvPr>
            <p:ph type="title"/>
          </p:nvPr>
        </p:nvSpPr>
        <p:spPr/>
        <p:txBody>
          <a:bodyPr/>
          <a:lstStyle/>
          <a:p>
            <a:r>
              <a:rPr lang="en-US" dirty="0" smtClean="0"/>
              <a:t>Arts</a:t>
            </a:r>
            <a:endParaRPr lang="en-US" dirty="0"/>
          </a:p>
        </p:txBody>
      </p:sp>
      <p:pic>
        <p:nvPicPr>
          <p:cNvPr id="4" name="Picture 3" descr="seal_engraving_cornerstone_of_chinese_fine_artsbea99f478261d1dfd8ce.jpg"/>
          <p:cNvPicPr>
            <a:picLocks noChangeAspect="1"/>
          </p:cNvPicPr>
          <p:nvPr/>
        </p:nvPicPr>
        <p:blipFill>
          <a:blip r:embed="rId3" cstate="print"/>
          <a:stretch>
            <a:fillRect/>
          </a:stretch>
        </p:blipFill>
        <p:spPr>
          <a:xfrm>
            <a:off x="4800600" y="3505200"/>
            <a:ext cx="3357562" cy="25146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495</TotalTime>
  <Words>588</Words>
  <Application>Microsoft Office PowerPoint</Application>
  <PresentationFormat>On-screen Show (4:3)</PresentationFormat>
  <Paragraphs>72</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Paper</vt:lpstr>
      <vt:lpstr>Culture in China</vt:lpstr>
      <vt:lpstr>Family Traditions and Superstitions</vt:lpstr>
      <vt:lpstr>more Superstitions and Traditions</vt:lpstr>
      <vt:lpstr>Food</vt:lpstr>
      <vt:lpstr>more about Food</vt:lpstr>
      <vt:lpstr>lastly about Food</vt:lpstr>
      <vt:lpstr>Food Staples</vt:lpstr>
      <vt:lpstr>Activity Center for Food</vt:lpstr>
      <vt:lpstr>Arts</vt:lpstr>
      <vt:lpstr>Activity Centers for Art</vt:lpstr>
      <vt:lpstr>Inventions</vt:lpstr>
      <vt:lpstr>more Inventions</vt:lpstr>
      <vt:lpstr>And even more Inventions</vt:lpstr>
      <vt:lpstr>Activity Center for Inventions  Mahjong Tiles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in China</dc:title>
  <dc:creator>Christina</dc:creator>
  <cp:lastModifiedBy>Christina</cp:lastModifiedBy>
  <cp:revision>45</cp:revision>
  <dcterms:created xsi:type="dcterms:W3CDTF">2012-04-30T12:05:11Z</dcterms:created>
  <dcterms:modified xsi:type="dcterms:W3CDTF">2012-05-01T00:19:47Z</dcterms:modified>
</cp:coreProperties>
</file>